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0" r:id="rId4"/>
    <p:sldId id="348" r:id="rId5"/>
    <p:sldId id="359" r:id="rId6"/>
    <p:sldId id="361" r:id="rId7"/>
    <p:sldId id="268" r:id="rId8"/>
    <p:sldId id="354" r:id="rId9"/>
    <p:sldId id="360" r:id="rId10"/>
    <p:sldId id="358" r:id="rId11"/>
    <p:sldId id="362" r:id="rId12"/>
    <p:sldId id="347" r:id="rId13"/>
    <p:sldId id="271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9" autoAdjust="0"/>
    <p:restoredTop sz="86635" autoAdjust="0"/>
  </p:normalViewPr>
  <p:slideViewPr>
    <p:cSldViewPr showGuides="1">
      <p:cViewPr varScale="1">
        <p:scale>
          <a:sx n="99" d="100"/>
          <a:sy n="99" d="100"/>
        </p:scale>
        <p:origin x="780" y="90"/>
      </p:cViewPr>
      <p:guideLst>
        <p:guide orient="horz" pos="2832"/>
        <p:guide pos="2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多专家结构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语义混合框架用于揭示时序知识图谱的历史模式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现有的工作要么集中在结构信息，要么集中在语义信息，忽视了整合这两种信息的潜在好处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这些方法忽略了在处理不同类型的事件时，不同类型的信息有其自身的优势。对于历史事件，捕获重复模式，而对于非历史事件，探索进化模式。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结构信息的缺乏导致对实体交互模式的认识不足，而语义信息的缺乏则阻碍了对实体行为的理解。如图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1(b)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所示，法国反复出现的“控诉”或“需求”行动可以为预测未来的“需求”行动提供信息。从“控诉”到“要求”有一个逻辑进程，但基于图形的方法只是将它们视为两个不同的关系，失去了这种推理证据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结构信息和语义信息在应用于不同类型事件时的互补优势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历史事件通常涉及复杂的背景，大型语言模型可以更好地捕捉这些背景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9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三层架构：</a:t>
            </a:r>
            <a:r>
              <a:rPr lang="zh-CN" altLang="en-US" b="1" dirty="0"/>
              <a:t>特征编码器 → 事件感知专家（多专家）→ 预测专家</a:t>
            </a:r>
            <a:r>
              <a:rPr lang="zh-CN" altLang="en-US" dirty="0"/>
              <a:t>。底层并行抽取</a:t>
            </a:r>
            <a:r>
              <a:rPr lang="zh-CN" altLang="en-US" b="1" dirty="0"/>
              <a:t>结构</a:t>
            </a:r>
            <a:r>
              <a:rPr lang="zh-CN" altLang="en-US" dirty="0"/>
              <a:t>与</a:t>
            </a:r>
            <a:r>
              <a:rPr lang="zh-CN" altLang="en-US" b="1" dirty="0"/>
              <a:t>语义</a:t>
            </a:r>
            <a:r>
              <a:rPr lang="zh-CN" altLang="en-US" dirty="0"/>
              <a:t>两种视角的查询表示，中层用“历史</a:t>
            </a:r>
            <a:r>
              <a:rPr lang="en-US" altLang="zh-CN" dirty="0"/>
              <a:t>/</a:t>
            </a:r>
            <a:r>
              <a:rPr lang="zh-CN" altLang="en-US" dirty="0"/>
              <a:t>非历史”两类专家模块带门控完成</a:t>
            </a:r>
            <a:r>
              <a:rPr lang="zh-CN" altLang="en-US" b="1" dirty="0"/>
              <a:t>自适应融合</a:t>
            </a:r>
            <a:r>
              <a:rPr lang="zh-CN" altLang="en-US" dirty="0"/>
              <a:t>，顶层再用一个预测专家对所有专家输出</a:t>
            </a:r>
            <a:r>
              <a:rPr lang="zh-CN" altLang="en-US" b="1" dirty="0"/>
              <a:t>二次加权</a:t>
            </a:r>
            <a:r>
              <a:rPr lang="zh-CN" altLang="en-US" dirty="0"/>
              <a:t>，产出最终查询表示并打分候选实体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的结构编码器，以子图作为输入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的语义编码器，以实体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关系名称作为输入。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设 </a:t>
            </a:r>
            <a:r>
              <a:rPr lang="en-US" altLang="zh-CN" dirty="0"/>
              <a:t>M</a:t>
            </a:r>
            <a:r>
              <a:rPr lang="zh-CN" altLang="en-US" dirty="0"/>
              <a:t>个</a:t>
            </a:r>
            <a:r>
              <a:rPr lang="zh-CN" altLang="en-US" b="1" dirty="0"/>
              <a:t>历史专家</a:t>
            </a:r>
            <a:r>
              <a:rPr lang="zh-CN" altLang="en-US" dirty="0"/>
              <a:t>与 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zh-CN" altLang="en-US" b="1" dirty="0"/>
              <a:t>非历史专家</a:t>
            </a:r>
            <a:r>
              <a:rPr lang="zh-CN" altLang="en-US" dirty="0"/>
              <a:t>。每个专家有一个</a:t>
            </a:r>
            <a:r>
              <a:rPr lang="zh-CN" altLang="en-US" b="1" dirty="0"/>
              <a:t>查询驱动的门控</a:t>
            </a:r>
            <a:r>
              <a:rPr lang="zh-CN" altLang="en-US" dirty="0"/>
              <a:t>，</a:t>
            </a:r>
            <a:r>
              <a:rPr lang="zh-CN" altLang="en-US" b="1" dirty="0"/>
              <a:t>以 </a:t>
            </a:r>
            <a:r>
              <a:rPr lang="en-US" altLang="zh-CN" b="1" dirty="0" err="1"/>
              <a:t>qg</a:t>
            </a:r>
            <a:r>
              <a:rPr lang="en-US" altLang="zh-CN" b="1" dirty="0"/>
              <a:t>​ </a:t>
            </a:r>
            <a:r>
              <a:rPr lang="zh-CN" altLang="en-US" b="1" dirty="0"/>
              <a:t>为输入</a:t>
            </a:r>
            <a:r>
              <a:rPr lang="zh-CN" altLang="en-US" dirty="0"/>
              <a:t>产生权重 </a:t>
            </a:r>
            <a:r>
              <a:rPr lang="en-US" altLang="zh-CN" dirty="0"/>
              <a:t>α</a:t>
            </a:r>
            <a:r>
              <a:rPr lang="en-US" altLang="zh-CN" dirty="0" err="1"/>
              <a:t>i</a:t>
            </a:r>
            <a:r>
              <a:rPr lang="zh-CN" altLang="en-US" dirty="0"/>
              <a:t>，再在结构与语义两路之间做按权融合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​较小（依赖语义信息更多），因历史事件需捕捉 “重复语义模式”（如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Accuse→Demand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​较大（依赖结构信息更多），因非历史事件需捕捉 “结构演化模式”（如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与新实体的潜在连接）。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6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08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564996" y="1519251"/>
            <a:ext cx="12371934" cy="11617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 Multi-Expert Structural-Semantic Hybrid Framework for Unveiling</a:t>
            </a: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Historical Patterns in Temporal Knowledge Graphs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ACL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4100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dirty="0"/>
              <a:t>https://github. com/Applied-Machine-Learning-Lab/MESH-TKGR</a:t>
            </a:r>
            <a:endParaRPr lang="de-DE" altLang="zh-CN" sz="1600" dirty="0"/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9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1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C6A31F5-3F3F-4E71-A7B9-EA575D4BC8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181" y="2663123"/>
            <a:ext cx="11990934" cy="2198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277F236-31EE-4FAB-89FB-74066FB62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1905000"/>
            <a:ext cx="7647382" cy="40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E1AFE43-D7B2-4C6B-BEE2-DA1859785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452" y="2438400"/>
            <a:ext cx="566567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7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C956B52-8AD2-4569-9F04-EE7199A7B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62" y="2264712"/>
            <a:ext cx="5710556" cy="291010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4D7B99C-B1DB-4430-B710-4C5A9A4802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6529" y="1724632"/>
            <a:ext cx="6092876" cy="39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25425" y="1965319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6028956" y="2743200"/>
            <a:ext cx="5753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1)Existing works focus on either structural or semantic information, overlooking the potential benefits of integrating both types of information.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2) Existing methods often overlook that different</a:t>
            </a:r>
          </a:p>
          <a:p>
            <a:pPr algn="just"/>
            <a:r>
              <a:rPr lang="en-US" altLang="zh-CN" sz="2000" dirty="0"/>
              <a:t>types of information have their own advantages</a:t>
            </a:r>
          </a:p>
          <a:p>
            <a:pPr algn="just"/>
            <a:r>
              <a:rPr lang="en-US" altLang="zh-CN" sz="2000" dirty="0"/>
              <a:t>when handling different types of events.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547C086-6B4B-4076-B775-83EECFA3D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348" y="1417091"/>
            <a:ext cx="5379419" cy="5363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6525DB9-7CBA-4541-B231-C8BD06236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911" y="1077494"/>
            <a:ext cx="5972175" cy="57629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F21F091-F9FB-48FD-94EC-11E51DF38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986" y="1159180"/>
            <a:ext cx="4771439" cy="215354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7D9EC50-BCEB-4505-ACA6-21304DF36E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7768" y="668805"/>
            <a:ext cx="4650232" cy="6592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8B13A60-D139-4010-858F-7ED0BB75F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4305" y="1288134"/>
            <a:ext cx="6277738" cy="62410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DFFA4A5-2FF6-440F-B06C-001E440875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7401" y="2028544"/>
            <a:ext cx="4800600" cy="11155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E2172C-A599-42EF-81EB-22E4046CF1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397109"/>
            <a:ext cx="6172200" cy="14668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E2E1954-7B8C-42D6-9700-51882C0A99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2143" y="4654318"/>
            <a:ext cx="5487924" cy="9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>
            <a:extLst>
              <a:ext uri="{FF2B5EF4-FFF2-40B4-BE49-F238E27FC236}">
                <a16:creationId xmlns:a16="http://schemas.microsoft.com/office/drawing/2014/main" id="{64EABF51-5E32-4DEC-8987-CCC56592C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已上传的图片">
            <a:extLst>
              <a:ext uri="{FF2B5EF4-FFF2-40B4-BE49-F238E27FC236}">
                <a16:creationId xmlns:a16="http://schemas.microsoft.com/office/drawing/2014/main" id="{FE807D75-8270-4867-B4DE-C95BD0A42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3F2AC2F-FCBD-494D-B31A-A71574F95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97" y="632234"/>
            <a:ext cx="6595726" cy="162890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819927-ADBF-47C0-9A6B-E400746B5B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448" y="2573625"/>
            <a:ext cx="5943602" cy="134369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52BA1B2-A984-4164-93D7-6619C1BFA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4045" y="3917324"/>
            <a:ext cx="4814315" cy="55688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FF2ECCF-FC76-41BE-B0D7-7AAC2C5780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602" y="4862958"/>
            <a:ext cx="4814315" cy="171468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C9162EE-B06F-48FA-A77D-AD07719F60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0481" y="3429000"/>
            <a:ext cx="5201413" cy="12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>
            <a:extLst>
              <a:ext uri="{FF2B5EF4-FFF2-40B4-BE49-F238E27FC236}">
                <a16:creationId xmlns:a16="http://schemas.microsoft.com/office/drawing/2014/main" id="{64EABF51-5E32-4DEC-8987-CCC56592C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已上传的图片">
            <a:extLst>
              <a:ext uri="{FF2B5EF4-FFF2-40B4-BE49-F238E27FC236}">
                <a16:creationId xmlns:a16="http://schemas.microsoft.com/office/drawing/2014/main" id="{FE807D75-8270-4867-B4DE-C95BD0A42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3F2AC2F-FCBD-494D-B31A-A71574F95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99" y="690117"/>
            <a:ext cx="6327701" cy="15627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3D3736D-48BD-4359-AB0F-0A925A6577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395893"/>
            <a:ext cx="5715000" cy="2214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9B81027-EC7E-4FEF-90DA-85BDF4A736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933" y="4909971"/>
            <a:ext cx="5787467" cy="172893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71352D1-21DC-4E52-83C2-83013230BD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7315" y="4857362"/>
            <a:ext cx="5116272" cy="88181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11B4AF1-E839-4736-9F50-BF2DC488EA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0590" y="5781152"/>
            <a:ext cx="5276548" cy="6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5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BC4131F-076B-43F7-8B87-5154EE2152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38400"/>
            <a:ext cx="12192000" cy="2342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3AC8FE5-35F3-459E-8180-9CA8A9FF7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9" y="621406"/>
            <a:ext cx="11277600" cy="62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B99F968-2EF4-48BD-BE18-92CE3C4F0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240" y="1828800"/>
            <a:ext cx="6675120" cy="377908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6AF519-7AE0-436F-9FC9-196ADC145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5855" y="2438400"/>
            <a:ext cx="61461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宽屏</PresentationFormat>
  <Paragraphs>136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Noto Sans Mono CJK HK</vt:lpstr>
      <vt:lpstr>宋体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233</cp:revision>
  <dcterms:created xsi:type="dcterms:W3CDTF">2023-09-17T03:47:00Z</dcterms:created>
  <dcterms:modified xsi:type="dcterms:W3CDTF">2025-09-01T00:58:11Z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